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8"/>
  </p:notesMasterIdLst>
  <p:handoutMasterIdLst>
    <p:handoutMasterId r:id="rId9"/>
  </p:handoutMasterIdLst>
  <p:sldIdLst>
    <p:sldId id="436" r:id="rId2"/>
    <p:sldId id="454" r:id="rId3"/>
    <p:sldId id="448" r:id="rId4"/>
    <p:sldId id="456" r:id="rId5"/>
    <p:sldId id="450" r:id="rId6"/>
    <p:sldId id="451" r:id="rId7"/>
  </p:sldIdLst>
  <p:sldSz cx="9144000" cy="6858000" type="screen4x3"/>
  <p:notesSz cx="6858000" cy="9144000"/>
  <p:custDataLst>
    <p:tags r:id="rId1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290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orient="horz" pos="864">
          <p15:clr>
            <a:srgbClr val="A4A3A4"/>
          </p15:clr>
        </p15:guide>
        <p15:guide id="7" orient="horz" pos="1584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3825">
          <p15:clr>
            <a:srgbClr val="A4A3A4"/>
          </p15:clr>
        </p15:guide>
        <p15:guide id="10" pos="2880">
          <p15:clr>
            <a:srgbClr val="A4A3A4"/>
          </p15:clr>
        </p15:guide>
        <p15:guide id="11" pos="5472">
          <p15:clr>
            <a:srgbClr val="A4A3A4"/>
          </p15:clr>
        </p15:guide>
        <p15:guide id="12" pos="288">
          <p15:clr>
            <a:srgbClr val="A4A3A4"/>
          </p15:clr>
        </p15:guide>
        <p15:guide id="13" pos="460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7A6"/>
    <a:srgbClr val="3E648A"/>
    <a:srgbClr val="4D4D4D"/>
    <a:srgbClr val="C9CACA"/>
    <a:srgbClr val="A8B7CA"/>
    <a:srgbClr val="708CAA"/>
    <a:srgbClr val="56779A"/>
    <a:srgbClr val="28517B"/>
    <a:srgbClr val="65BBEC"/>
    <a:srgbClr val="A8B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721" autoAdjust="0"/>
    <p:restoredTop sz="99398" autoAdjust="0"/>
  </p:normalViewPr>
  <p:slideViewPr>
    <p:cSldViewPr showGuides="1">
      <p:cViewPr varScale="1">
        <p:scale>
          <a:sx n="85" d="100"/>
          <a:sy n="85" d="100"/>
        </p:scale>
        <p:origin x="-1142" y="-72"/>
      </p:cViewPr>
      <p:guideLst>
        <p:guide orient="horz" pos="2160"/>
        <p:guide orient="horz" pos="4176"/>
        <p:guide orient="horz" pos="290"/>
        <p:guide orient="horz" pos="576"/>
        <p:guide orient="horz" pos="720"/>
        <p:guide orient="horz" pos="864"/>
        <p:guide orient="horz" pos="1584"/>
        <p:guide orient="horz" pos="1152"/>
        <p:guide orient="horz" pos="3825"/>
        <p:guide pos="2880"/>
        <p:guide pos="5472"/>
        <p:guide pos="288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21014"/>
    </p:cViewPr>
  </p:sorterViewPr>
  <p:notesViewPr>
    <p:cSldViewPr showGuides="1">
      <p:cViewPr varScale="1">
        <p:scale>
          <a:sx n="40" d="100"/>
          <a:sy n="40" d="100"/>
        </p:scale>
        <p:origin x="229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86758720377345"/>
          <c:y val="4.9349484073575596E-2"/>
          <c:w val="0.6502904528238318"/>
          <c:h val="0.6199563378938332"/>
        </c:manualLayout>
      </c:layout>
      <c:bar3DChart>
        <c:barDir val="col"/>
        <c:grouping val="clustered"/>
        <c:varyColors val="0"/>
        <c:ser>
          <c:idx val="0"/>
          <c:order val="0"/>
          <c:tx>
            <c:v>Evaluation Count</c:v>
          </c:tx>
          <c:spPr>
            <a:solidFill>
              <a:srgbClr val="FF5050"/>
            </a:solidFill>
          </c:spPr>
          <c:invertIfNegative val="0"/>
          <c:dLbls>
            <c:dLbl>
              <c:idx val="0"/>
              <c:layout>
                <c:manualLayout>
                  <c:x val="2.2222222222222223E-2"/>
                  <c:y val="-2.31481481481481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3.6236138290932814E-2"/>
                  <c:y val="-1.41721570517970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Lit>
              <c:ptCount val="3"/>
              <c:pt idx="0">
                <c:v>Below</c:v>
              </c:pt>
              <c:pt idx="1">
                <c:v> Meets</c:v>
              </c:pt>
              <c:pt idx="2">
                <c:v> Exceeds</c:v>
              </c:pt>
            </c:strLit>
          </c:cat>
          <c:val>
            <c:numRef>
              <c:f>Evaluations!$F$3538:$F$3540</c:f>
              <c:numCache>
                <c:formatCode>General</c:formatCode>
                <c:ptCount val="3"/>
                <c:pt idx="0">
                  <c:v>524</c:v>
                </c:pt>
                <c:pt idx="1">
                  <c:v>768</c:v>
                </c:pt>
                <c:pt idx="2">
                  <c:v>2240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gapDepth val="80"/>
        <c:shape val="box"/>
        <c:axId val="156260992"/>
        <c:axId val="156628096"/>
        <c:axId val="0"/>
      </c:bar3DChart>
      <c:catAx>
        <c:axId val="156260992"/>
        <c:scaling>
          <c:orientation val="minMax"/>
        </c:scaling>
        <c:delete val="0"/>
        <c:axPos val="b"/>
        <c:majorTickMark val="out"/>
        <c:minorTickMark val="none"/>
        <c:tickLblPos val="nextTo"/>
        <c:crossAx val="156628096"/>
        <c:crosses val="autoZero"/>
        <c:auto val="1"/>
        <c:lblAlgn val="ctr"/>
        <c:lblOffset val="100"/>
        <c:noMultiLvlLbl val="0"/>
      </c:catAx>
      <c:valAx>
        <c:axId val="1566280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62609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CE181127-C146-49BB-AC1B-FE0E3A9D5DC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4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D1C7FB31-0C7B-4DF9-A9BC-6BD9C278B25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192" cy="6867144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rgbClr val="FFFFFF"/>
                </a:solidFill>
              </a:rPr>
              <a:t>Prepared by </a:t>
            </a:r>
            <a:r>
              <a:rPr lang="en-US" sz="1200" b="1" dirty="0" smtClean="0">
                <a:solidFill>
                  <a:srgbClr val="FFFFFF"/>
                </a:solidFill>
              </a:rPr>
              <a:t>Aon</a:t>
            </a:r>
            <a:r>
              <a:rPr lang="en-US" sz="1200" b="1" baseline="0" dirty="0" smtClean="0">
                <a:solidFill>
                  <a:srgbClr val="FFFFFF"/>
                </a:solidFill>
              </a:rPr>
              <a:t> Voluntary Benefits &amp; Enrollment Solutions</a:t>
            </a:r>
            <a:r>
              <a:rPr lang="en-US" sz="1200" b="1" dirty="0">
                <a:solidFill>
                  <a:srgbClr val="FFFFFF"/>
                </a:solidFill>
              </a:rPr>
              <a:t/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en-US" sz="1000" b="0" dirty="0" smtClean="0">
                <a:solidFill>
                  <a:srgbClr val="FFFFFF"/>
                </a:solidFill>
              </a:rPr>
              <a:t>Aon</a:t>
            </a:r>
            <a:r>
              <a:rPr lang="en-US" sz="1000" b="0" baseline="0" dirty="0" smtClean="0">
                <a:solidFill>
                  <a:srgbClr val="FFFFFF"/>
                </a:solidFill>
              </a:rPr>
              <a:t> Risk Solutions</a:t>
            </a:r>
            <a:r>
              <a:rPr lang="en-US" sz="1000" dirty="0" smtClean="0">
                <a:solidFill>
                  <a:srgbClr val="FFFFFF"/>
                </a:solidFill>
              </a:rPr>
              <a:t>  |  Health &amp;</a:t>
            </a:r>
            <a:r>
              <a:rPr lang="en-US" sz="1000" baseline="0" dirty="0" smtClean="0">
                <a:solidFill>
                  <a:srgbClr val="FFFFFF"/>
                </a:solidFill>
              </a:rPr>
              <a:t> Benefits</a:t>
            </a:r>
            <a:endParaRPr lang="en-US" sz="1000" dirty="0" smtClean="0">
              <a:solidFill>
                <a:srgbClr val="FFFFFF"/>
              </a:solidFill>
            </a:endParaRPr>
          </a:p>
          <a:p>
            <a:pPr>
              <a:lnSpc>
                <a:spcPts val="1800"/>
              </a:lnSpc>
            </a:pPr>
            <a:r>
              <a:rPr lang="en-US" sz="900" b="1" dirty="0" smtClean="0">
                <a:solidFill>
                  <a:srgbClr val="FFFFFF"/>
                </a:solidFill>
              </a:rPr>
              <a:t>Risk. Reinsurance. Human Resources</a:t>
            </a:r>
            <a:endParaRPr lang="en-US" sz="900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78" y="6080752"/>
            <a:ext cx="913443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1200" b="1"/>
            </a:lvl1pPr>
            <a:lvl2pPr marL="0" indent="0">
              <a:lnSpc>
                <a:spcPct val="125000"/>
              </a:lnSpc>
              <a:spcAft>
                <a:spcPts val="400"/>
              </a:spcAft>
              <a:buNone/>
              <a:defRPr sz="1200"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6035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57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4588"/>
            <a:ext cx="4038600" cy="49514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67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6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223"/>
            <a:ext cx="4040188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2174"/>
            <a:ext cx="4040188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Content 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223"/>
            <a:ext cx="4041775" cy="444277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2174"/>
            <a:ext cx="4041775" cy="39512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1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0711761\Desktop\Nine people rowing at sunse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3"/>
          <a:stretch/>
        </p:blipFill>
        <p:spPr bwMode="auto">
          <a:xfrm>
            <a:off x="-1" y="-33772"/>
            <a:ext cx="9144001" cy="483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567164"/>
            <a:ext cx="9143245" cy="5723671"/>
          </a:xfrm>
          <a:prstGeom prst="rect">
            <a:avLst/>
          </a:prstGeom>
        </p:spPr>
      </p:pic>
      <p:sp>
        <p:nvSpPr>
          <p:cNvPr id="9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724400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Aon</a:t>
            </a:r>
            <a:r>
              <a:rPr lang="en-US" sz="1200" b="1" baseline="0" dirty="0" smtClean="0">
                <a:solidFill>
                  <a:schemeClr val="tx1"/>
                </a:solidFill>
              </a:rPr>
              <a:t> Voluntary Benefits &amp; Enrollment Solutions</a:t>
            </a:r>
            <a:r>
              <a:rPr lang="en-US" sz="1200" b="1" dirty="0">
                <a:solidFill>
                  <a:schemeClr val="tx1"/>
                </a:solidFill>
              </a:rPr>
              <a:t/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b="0" dirty="0" smtClean="0">
                <a:solidFill>
                  <a:schemeClr val="tx1"/>
                </a:solidFill>
              </a:rPr>
              <a:t>Aon</a:t>
            </a:r>
            <a:r>
              <a:rPr lang="en-US" sz="1000" b="0" baseline="0" dirty="0" smtClean="0">
                <a:solidFill>
                  <a:schemeClr val="tx1"/>
                </a:solidFill>
              </a:rPr>
              <a:t> Risk Solutions</a:t>
            </a:r>
            <a:r>
              <a:rPr lang="en-US" sz="1000" dirty="0" smtClean="0">
                <a:solidFill>
                  <a:schemeClr val="tx1"/>
                </a:solidFill>
              </a:rPr>
              <a:t>  |  Health &amp;</a:t>
            </a:r>
            <a:r>
              <a:rPr lang="en-US" sz="1000" baseline="0" dirty="0" smtClean="0">
                <a:solidFill>
                  <a:schemeClr val="tx1"/>
                </a:solidFill>
              </a:rPr>
              <a:t> Benefits</a:t>
            </a:r>
            <a:endParaRPr lang="en-US" sz="1000" dirty="0" smtClean="0">
              <a:solidFill>
                <a:schemeClr val="tx1"/>
              </a:solidFill>
            </a:endParaRPr>
          </a:p>
          <a:p>
            <a:pPr>
              <a:lnSpc>
                <a:spcPts val="1800"/>
              </a:lnSpc>
            </a:pPr>
            <a:r>
              <a:rPr lang="en-US" sz="900" b="1" dirty="0" smtClean="0">
                <a:solidFill>
                  <a:schemeClr val="tx1"/>
                </a:solidFill>
              </a:rPr>
              <a:t>Risk. Reinsurance. Human Resources</a:t>
            </a:r>
            <a:endParaRPr lang="en-US" sz="9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10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al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67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032" y="1371600"/>
            <a:ext cx="3486477" cy="927463"/>
          </a:xfrm>
        </p:spPr>
        <p:txBody>
          <a:bodyPr anchor="b" anchorCtr="0"/>
          <a:lstStyle>
            <a:lvl1pPr marL="0" indent="0">
              <a:buNone/>
              <a:defRPr sz="1000"/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85209" y="647960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882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A45CDAF6-F8A0-4236-AFFB-40FCEFAE3A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155508" y="6601768"/>
            <a:ext cx="3743385" cy="365126"/>
          </a:xfrm>
          <a:prstGeom prst="rect">
            <a:avLst/>
          </a:prstGeom>
        </p:spPr>
        <p:txBody>
          <a:bodyPr vert="horz" lIns="88729" tIns="44366" rIns="88729" bIns="44366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94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2014 USI Insurance Services. All rights reserved.</a:t>
            </a:r>
            <a:endParaRPr lang="en-US" sz="794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294716" y="51064"/>
            <a:ext cx="849284" cy="1376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12" dirty="0"/>
          </a:p>
        </p:txBody>
      </p:sp>
    </p:spTree>
    <p:extLst>
      <p:ext uri="{BB962C8B-B14F-4D97-AF65-F5344CB8AC3E}">
        <p14:creationId xmlns:p14="http://schemas.microsoft.com/office/powerpoint/2010/main" val="78125711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Light Photo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white black divid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781050"/>
            <a:ext cx="7923213" cy="822325"/>
          </a:xfrm>
          <a:prstGeom prst="rect">
            <a:avLst/>
          </a:prstGeom>
        </p:spPr>
        <p:txBody>
          <a:bodyPr anchor="t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3801291"/>
            <a:ext cx="7923213" cy="990600"/>
          </a:xfrm>
          <a:prstGeom prst="rect">
            <a:avLst/>
          </a:prstGeom>
        </p:spPr>
        <p:txBody>
          <a:bodyPr/>
          <a:lstStyle>
            <a:lvl1pPr marL="223838" indent="-223838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86" y="6084700"/>
            <a:ext cx="956114" cy="6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7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20700"/>
          </a:xfrm>
          <a:prstGeom prst="rect">
            <a:avLst/>
          </a:prstGeo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144588"/>
            <a:ext cx="82296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055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buNone/>
              <a:defRPr sz="1800" b="0"/>
            </a:lvl1pPr>
            <a:lvl2pPr marL="0" indent="0">
              <a:spcAft>
                <a:spcPts val="400"/>
              </a:spcAft>
              <a:buNone/>
              <a:defRPr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64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buNone/>
              <a:defRPr sz="1800" b="0"/>
            </a:lvl1pPr>
            <a:lvl2pPr marL="0" indent="0">
              <a:spcAft>
                <a:spcPts val="400"/>
              </a:spcAft>
              <a:buNone/>
              <a:defRPr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641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buNone/>
              <a:defRPr sz="1800" b="0"/>
            </a:lvl1pPr>
            <a:lvl2pPr marL="0" indent="0">
              <a:spcAft>
                <a:spcPts val="400"/>
              </a:spcAft>
              <a:buNone/>
              <a:defRPr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6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2" y="461896"/>
            <a:ext cx="8214676" cy="3422782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457200" y="5487480"/>
            <a:ext cx="67675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ts val="1200"/>
              </a:lnSpc>
            </a:pPr>
            <a:r>
              <a:rPr lang="en-US" sz="1200" b="1" dirty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[Business</a:t>
            </a:r>
            <a:r>
              <a:rPr lang="en-US" sz="1200" b="1" baseline="0" dirty="0" smtClean="0">
                <a:solidFill>
                  <a:schemeClr val="tx1"/>
                </a:solidFill>
              </a:rPr>
              <a:t> Unit</a:t>
            </a:r>
            <a:r>
              <a:rPr lang="en-US" sz="1200" b="1" dirty="0" smtClean="0">
                <a:solidFill>
                  <a:schemeClr val="tx1"/>
                </a:solidFill>
              </a:rPr>
              <a:t>/Tier </a:t>
            </a:r>
            <a:r>
              <a:rPr lang="en-US" sz="1200" b="1" dirty="0">
                <a:solidFill>
                  <a:schemeClr val="tx1"/>
                </a:solidFill>
              </a:rPr>
              <a:t>2] </a:t>
            </a:r>
            <a:r>
              <a:rPr lang="en-US" sz="1200" b="1" dirty="0" smtClean="0">
                <a:solidFill>
                  <a:schemeClr val="tx1"/>
                </a:solidFill>
              </a:rPr>
              <a:t>(12 pt Arial </a:t>
            </a:r>
            <a:r>
              <a:rPr lang="en-US" sz="1200" b="1" dirty="0" smtClean="0"/>
              <a:t>Bold, 12</a:t>
            </a:r>
            <a:r>
              <a:rPr lang="en-US" sz="1200" b="1" baseline="0" dirty="0" smtClean="0"/>
              <a:t> </a:t>
            </a:r>
            <a:r>
              <a:rPr lang="en-US" sz="1200" b="1" dirty="0" smtClean="0">
                <a:solidFill>
                  <a:schemeClr val="tx1"/>
                </a:solidFill>
              </a:rPr>
              <a:t>pt </a:t>
            </a:r>
            <a:r>
              <a:rPr lang="en-US" sz="1200" b="1" dirty="0">
                <a:solidFill>
                  <a:schemeClr val="tx1"/>
                </a:solidFill>
              </a:rPr>
              <a:t>line spacing)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smtClean="0">
                <a:solidFill>
                  <a:schemeClr val="tx1"/>
                </a:solidFill>
              </a:rPr>
              <a:t>[Market/Division/Tier 3 (optional)  |  Practice Group/Tier 4 (optional)] (10 pt Arial, 12 </a:t>
            </a:r>
            <a:r>
              <a:rPr lang="en-US" sz="1000" dirty="0">
                <a:solidFill>
                  <a:schemeClr val="tx1"/>
                </a:solidFill>
              </a:rPr>
              <a:t>pt line spacing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sz="900" dirty="0" smtClean="0">
                <a:solidFill>
                  <a:schemeClr val="tx1"/>
                </a:solidFill>
              </a:rPr>
              <a:t>Presentation </a:t>
            </a:r>
            <a:r>
              <a:rPr lang="en-US" sz="900" dirty="0">
                <a:solidFill>
                  <a:schemeClr val="tx1"/>
                </a:solidFill>
              </a:rPr>
              <a:t>to [Insert Client Name Here</a:t>
            </a:r>
            <a:r>
              <a:rPr lang="en-US" sz="900" dirty="0" smtClean="0">
                <a:solidFill>
                  <a:schemeClr val="tx1"/>
                </a:solidFill>
              </a:rPr>
              <a:t>] (edit this text on Master</a:t>
            </a:r>
            <a:r>
              <a:rPr lang="en-US" sz="900" baseline="0" dirty="0" smtClean="0">
                <a:solidFill>
                  <a:schemeClr val="tx1"/>
                </a:solidFill>
              </a:rPr>
              <a:t> Slide)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buNone/>
              <a:defRPr sz="1800" b="0"/>
            </a:lvl1pPr>
            <a:lvl2pPr marL="0" indent="0">
              <a:spcAft>
                <a:spcPts val="400"/>
              </a:spcAft>
              <a:buNone/>
              <a:defRPr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64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>
            <a:lvl1pPr marL="0" indent="0">
              <a:buNone/>
              <a:defRPr sz="1800" b="0"/>
            </a:lvl1pPr>
            <a:lvl2pPr marL="0" indent="0">
              <a:spcAft>
                <a:spcPts val="400"/>
              </a:spcAft>
              <a:buNone/>
              <a:defRPr/>
            </a:lvl2pPr>
            <a:lvl3pPr marL="228600" indent="-228600">
              <a:buFont typeface="Wingdings" panose="05000000000000000000" pitchFamily="2" charset="2"/>
              <a:buChar char="§"/>
              <a:defRPr/>
            </a:lvl3pPr>
            <a:lvl4pPr marL="571500" indent="-225425">
              <a:buFont typeface="Arial" panose="020B0604020202020204" pitchFamily="34" charset="0"/>
              <a:buChar char="–"/>
              <a:defRPr/>
            </a:lvl4pPr>
            <a:lvl5pPr marL="917575" indent="-2317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6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9" y="457200"/>
            <a:ext cx="8217421" cy="1896328"/>
          </a:xfrm>
          <a:prstGeom prst="rect">
            <a:avLst/>
          </a:prstGeom>
        </p:spPr>
      </p:pic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47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4123135"/>
            <a:ext cx="8229600" cy="82232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Cover: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max title is two lines. Title image is 3.75×9″ @300dpi</a:t>
            </a:r>
            <a:endParaRPr lang="en-US" dirty="0"/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5067300"/>
            <a:ext cx="8229600" cy="838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r>
              <a:rPr lang="en-US" dirty="0" smtClean="0"/>
              <a:t>Subtitle is 15 </a:t>
            </a:r>
            <a:r>
              <a:rPr lang="en-US" dirty="0" err="1" smtClean="0"/>
              <a:t>pt</a:t>
            </a:r>
            <a:r>
              <a:rPr lang="en-US" dirty="0" smtClean="0"/>
              <a:t> Arial, </a:t>
            </a:r>
            <a:r>
              <a:rPr lang="ru-RU" dirty="0" smtClean="0"/>
              <a:t>0</a:t>
            </a:r>
            <a:r>
              <a:rPr lang="en-US" dirty="0" smtClean="0"/>
              <a:t>.9 line spacing, max subtitle is four lines. Edit the Cover Master slide to change the image on the cover page: Go to the View tab and click on Slide Master; Click Cover Master layout; right-click on the picture, select “Change Picture” from the drop down menu.</a:t>
            </a:r>
            <a:br>
              <a:rPr lang="en-US" dirty="0" smtClean="0"/>
            </a:br>
            <a:r>
              <a:rPr lang="en-US" dirty="0" smtClean="0"/>
              <a:t>Select image or data ribbon from appropriate image library.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pic>
        <p:nvPicPr>
          <p:cNvPr id="9" name="Picture 8" descr="Red data LTR Cover (2)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7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068"/>
            <a:ext cx="8229600" cy="822325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lnSpc>
                <a:spcPct val="90000"/>
              </a:lnSpc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Divider: title copy 28 </a:t>
            </a:r>
            <a:r>
              <a:rPr lang="en-US" dirty="0" err="1" smtClean="0"/>
              <a:t>pt</a:t>
            </a:r>
            <a:r>
              <a:rPr lang="en-US" dirty="0" smtClean="0"/>
              <a:t> Arial Bold, 0.9 line spacing, image is 2.25×9″ @300 dpi</a:t>
            </a:r>
            <a:endParaRPr lang="en-US" dirty="0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809868"/>
            <a:ext cx="8221579" cy="1738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 sz="1800" baseline="0"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Subtitle </a:t>
            </a:r>
            <a:r>
              <a:rPr lang="en-US" dirty="0" smtClean="0"/>
              <a:t>is 18 </a:t>
            </a:r>
            <a:r>
              <a:rPr lang="en-US" dirty="0" err="1" smtClean="0"/>
              <a:t>pt</a:t>
            </a:r>
            <a:r>
              <a:rPr lang="en-US" dirty="0" smtClean="0"/>
              <a:t> Arial, line spacing single</a:t>
            </a:r>
            <a:br>
              <a:rPr lang="en-US" dirty="0" smtClean="0"/>
            </a:br>
            <a:r>
              <a:rPr lang="en-US" dirty="0" smtClean="0"/>
              <a:t>Edit the Section Divider slide to change the image on the section divider: Go to the View tab and click on Slide Master; Click on Section Divider layout; right-click on the picture, select “Change Picture” from the drop down menu. Select image or data ribbon from appropriate image library.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Red data LTR Divider (2)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2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0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588"/>
            <a:ext cx="8229600" cy="49514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RAF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 rot="20147015">
            <a:off x="1042616" y="1988677"/>
            <a:ext cx="67173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smtClean="0">
                <a:solidFill>
                  <a:srgbClr val="C9CAC8"/>
                </a:solidFill>
              </a:rPr>
              <a:t>Draft</a:t>
            </a:r>
            <a:endParaRPr lang="en-US" b="1" dirty="0">
              <a:solidFill>
                <a:srgbClr val="C9CAC8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2296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457200" y="914400"/>
            <a:ext cx="8229600" cy="15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6527415"/>
            <a:ext cx="353634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800" smtClean="0">
                <a:solidFill>
                  <a:schemeClr val="bg2"/>
                </a:solidFill>
              </a:rPr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6080752"/>
            <a:ext cx="914400" cy="57513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57200" y="6436335"/>
            <a:ext cx="603504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US" sz="700" b="1" dirty="0" smtClean="0">
                <a:solidFill>
                  <a:srgbClr val="000000"/>
                </a:solidFill>
                <a:latin typeface="Arial"/>
                <a:ea typeface="ＭＳ Ｐゴシック"/>
              </a:rPr>
              <a:t>Aon</a:t>
            </a:r>
            <a:r>
              <a:rPr lang="en-US" sz="700" b="1" baseline="0" dirty="0" smtClean="0">
                <a:solidFill>
                  <a:srgbClr val="000000"/>
                </a:solidFill>
                <a:latin typeface="Arial"/>
                <a:ea typeface="ＭＳ Ｐゴシック"/>
              </a:rPr>
              <a:t>  |  Voluntary Benefits. Enrollment Solutions</a:t>
            </a:r>
          </a:p>
          <a:p>
            <a:pPr>
              <a:defRPr/>
            </a:pPr>
            <a:r>
              <a:rPr lang="en-US" sz="700" dirty="0" smtClean="0">
                <a:solidFill>
                  <a:srgbClr val="000000"/>
                </a:solidFill>
                <a:latin typeface="Arial"/>
                <a:ea typeface="ＭＳ Ｐゴシック"/>
              </a:rPr>
              <a:t>Proprietary </a:t>
            </a:r>
            <a:r>
              <a:rPr lang="en-US" sz="700" dirty="0">
                <a:solidFill>
                  <a:srgbClr val="000000"/>
                </a:solidFill>
                <a:latin typeface="Arial"/>
                <a:ea typeface="ＭＳ Ｐゴシック"/>
              </a:rPr>
              <a:t>&amp; Confidential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0" r:id="rId2"/>
    <p:sldLayoutId id="2147483713" r:id="rId3"/>
    <p:sldLayoutId id="2147483714" r:id="rId4"/>
    <p:sldLayoutId id="2147483717" r:id="rId5"/>
    <p:sldLayoutId id="2147483718" r:id="rId6"/>
    <p:sldLayoutId id="2147483680" r:id="rId7"/>
    <p:sldLayoutId id="2147483701" r:id="rId8"/>
    <p:sldLayoutId id="2147483682" r:id="rId9"/>
    <p:sldLayoutId id="2147483683" r:id="rId10"/>
    <p:sldLayoutId id="2147483711" r:id="rId11"/>
    <p:sldLayoutId id="2147483685" r:id="rId12"/>
    <p:sldLayoutId id="2147483708" r:id="rId13"/>
    <p:sldLayoutId id="2147483704" r:id="rId14"/>
    <p:sldLayoutId id="2147483705" r:id="rId15"/>
    <p:sldLayoutId id="2147483707" r:id="rId16"/>
    <p:sldLayoutId id="2147483686" r:id="rId17"/>
    <p:sldLayoutId id="2147483706" r:id="rId18"/>
    <p:sldLayoutId id="2147483687" r:id="rId19"/>
    <p:sldLayoutId id="2147483688" r:id="rId20"/>
    <p:sldLayoutId id="2147483784" r:id="rId21"/>
    <p:sldLayoutId id="2147483693" r:id="rId22"/>
    <p:sldLayoutId id="2147483695" r:id="rId23"/>
    <p:sldLayoutId id="2147483721" r:id="rId24"/>
    <p:sldLayoutId id="214748377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9pPr>
    </p:titleStyle>
    <p:bodyStyle>
      <a:lvl1pPr marL="2286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690563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914400" indent="-22542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Wingdings" pitchFamily="2" charset="2"/>
        <a:buChar char=""/>
        <a:defRPr sz="1400">
          <a:solidFill>
            <a:schemeClr val="tx1"/>
          </a:solidFill>
          <a:latin typeface="+mn-lt"/>
          <a:ea typeface="+mn-ea"/>
        </a:defRPr>
      </a:lvl4pPr>
      <a:lvl5pPr marL="1147763" indent="-2317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pitchFamily="34" charset="0"/>
        <a:buChar char="-"/>
        <a:defRPr sz="1400">
          <a:solidFill>
            <a:schemeClr val="tx1"/>
          </a:solidFill>
          <a:latin typeface="+mn-lt"/>
          <a:ea typeface="+mn-ea"/>
        </a:defRPr>
      </a:lvl5pPr>
      <a:lvl6pPr marL="20574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5146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29718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4290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audio" Target="../media/media1.wav"/><Relationship Id="rId16" Type="http://schemas.openxmlformats.org/officeDocument/2006/relationships/image" Target="../media/image18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7.xml"/><Relationship Id="rId5" Type="http://schemas.microsoft.com/office/2007/relationships/media" Target="../media/media3.wav"/><Relationship Id="rId15" Type="http://schemas.openxmlformats.org/officeDocument/2006/relationships/image" Target="../media/image17.png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Center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457200" y="1066800"/>
            <a:ext cx="4495800" cy="235121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1" dirty="0" smtClean="0">
                <a:cs typeface="Arial" panose="020B0604020202020204" pitchFamily="34" charset="0"/>
              </a:rPr>
              <a:t>Enrollment </a:t>
            </a:r>
            <a:r>
              <a:rPr lang="en-US" sz="1800" b="1" dirty="0">
                <a:cs typeface="Arial" panose="020B0604020202020204" pitchFamily="34" charset="0"/>
              </a:rPr>
              <a:t>Center </a:t>
            </a:r>
            <a:r>
              <a:rPr lang="en-US" sz="1800" b="1" dirty="0" smtClean="0">
                <a:cs typeface="Arial" panose="020B0604020202020204" pitchFamily="34" charset="0"/>
              </a:rPr>
              <a:t>Overview</a:t>
            </a:r>
            <a:endParaRPr lang="en-US" sz="1800" b="1" dirty="0"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None/>
            </a:pPr>
            <a:endParaRPr lang="en-US" sz="400" b="1" dirty="0">
              <a:cs typeface="Arial" panose="020B0604020202020204" pitchFamily="34" charset="0"/>
            </a:endParaRPr>
          </a:p>
          <a:p>
            <a:pPr marL="171450" lvl="1" indent="-17145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cs typeface="Arial" panose="020B0604020202020204" pitchFamily="34" charset="0"/>
              </a:rPr>
              <a:t>Two permanent sites (NJ &amp; FL) </a:t>
            </a:r>
          </a:p>
          <a:p>
            <a:pPr marL="171450" lvl="1" indent="-17145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cs typeface="Arial" panose="020B0604020202020204" pitchFamily="34" charset="0"/>
              </a:rPr>
              <a:t>700+ call center seats</a:t>
            </a:r>
          </a:p>
          <a:p>
            <a:pPr marL="171450" lvl="1" indent="-17145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cs typeface="Arial" panose="020B0604020202020204" pitchFamily="34" charset="0"/>
              </a:rPr>
              <a:t>Year-Round  full-time team of 80+ consisting of counselors, quality assurance and management support</a:t>
            </a:r>
          </a:p>
          <a:p>
            <a:pPr marL="171450" lvl="1" indent="-17145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cs typeface="Arial" panose="020B0604020202020204" pitchFamily="34" charset="0"/>
              </a:rPr>
              <a:t>Licensed and non-licensed counselors available</a:t>
            </a:r>
          </a:p>
          <a:p>
            <a:pPr marL="171450" lvl="1" indent="-17145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cs typeface="Arial" panose="020B0604020202020204" pitchFamily="34" charset="0"/>
              </a:rPr>
              <a:t>Bi-lingual (Spanish/English) counselors on site.  All calls requiring additional  language support are handled by our Language Line Service</a:t>
            </a:r>
          </a:p>
          <a:p>
            <a:pPr marL="171450" lvl="1" indent="-17145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cs typeface="Arial" panose="020B0604020202020204" pitchFamily="34" charset="0"/>
              </a:rPr>
              <a:t>State of the art quality program with consistent monitoring and coaching by our dedicated QA team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4294967295"/>
          </p:nvPr>
        </p:nvSpPr>
        <p:spPr>
          <a:xfrm>
            <a:off x="468082" y="3886200"/>
            <a:ext cx="4408718" cy="18288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1" dirty="0" smtClean="0">
                <a:cs typeface="Arial" panose="020B0604020202020204" pitchFamily="34" charset="0"/>
              </a:rPr>
              <a:t>Operational Tools</a:t>
            </a:r>
          </a:p>
          <a:p>
            <a:pPr marL="171450" indent="-171450">
              <a:spcBef>
                <a:spcPts val="600"/>
              </a:spcBef>
              <a:buClrTx/>
            </a:pPr>
            <a:r>
              <a:rPr lang="en-US" sz="1200" dirty="0" smtClean="0">
                <a:cs typeface="Arial" panose="020B0604020202020204" pitchFamily="34" charset="0"/>
              </a:rPr>
              <a:t>Manager </a:t>
            </a:r>
            <a:r>
              <a:rPr lang="en-US" sz="1200" dirty="0">
                <a:cs typeface="Arial" panose="020B0604020202020204" pitchFamily="34" charset="0"/>
              </a:rPr>
              <a:t>and Counselor Desktops with online reference material</a:t>
            </a:r>
          </a:p>
          <a:p>
            <a:pPr marL="171450" indent="-171450">
              <a:spcBef>
                <a:spcPts val="600"/>
              </a:spcBef>
              <a:buClrTx/>
            </a:pPr>
            <a:r>
              <a:rPr lang="en-US" sz="1200" dirty="0">
                <a:cs typeface="Arial" panose="020B0604020202020204" pitchFamily="34" charset="0"/>
              </a:rPr>
              <a:t>Inbound and outbound call recording</a:t>
            </a:r>
          </a:p>
          <a:p>
            <a:pPr marL="171450" indent="-171450">
              <a:spcBef>
                <a:spcPts val="600"/>
              </a:spcBef>
              <a:buClrTx/>
            </a:pPr>
            <a:r>
              <a:rPr lang="en-US" sz="1200" dirty="0">
                <a:cs typeface="Arial" panose="020B0604020202020204" pitchFamily="34" charset="0"/>
              </a:rPr>
              <a:t>Call Back Manager offers employees the option to be called back and lessens their time spent on hold waiting for an agent </a:t>
            </a:r>
          </a:p>
          <a:p>
            <a:pPr marL="171450" indent="-171450">
              <a:spcBef>
                <a:spcPts val="600"/>
              </a:spcBef>
              <a:buClrTx/>
            </a:pPr>
            <a:r>
              <a:rPr lang="en-US" sz="1200" dirty="0">
                <a:cs typeface="Arial" panose="020B0604020202020204" pitchFamily="34" charset="0"/>
              </a:rPr>
              <a:t>Outbound dialer strategies and call-in schedules developed to encourage level call volume and reduce peaks enhancing employee experience</a:t>
            </a:r>
          </a:p>
          <a:p>
            <a:pPr marL="171450" indent="-171450">
              <a:spcBef>
                <a:spcPts val="600"/>
              </a:spcBef>
              <a:buClrTx/>
            </a:pPr>
            <a:endParaRPr lang="en-US" sz="1200" dirty="0">
              <a:cs typeface="Arial" panose="020B0604020202020204" pitchFamily="34" charset="0"/>
            </a:endParaRPr>
          </a:p>
          <a:p>
            <a:pPr marL="0" indent="0">
              <a:buClr>
                <a:schemeClr val="accent2"/>
              </a:buClr>
              <a:buNone/>
            </a:pPr>
            <a:endParaRPr lang="en-US" dirty="0"/>
          </a:p>
          <a:p>
            <a:pPr marL="171450" lvl="1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171450" lvl="1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248400" y="2521569"/>
            <a:ext cx="2315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spcBef>
                <a:spcPts val="0"/>
              </a:spcBef>
              <a:buClrTx/>
            </a:pPr>
            <a: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112,000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181600" y="1203960"/>
            <a:ext cx="0" cy="512064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23331" r="24998" b="24998"/>
          <a:stretch/>
        </p:blipFill>
        <p:spPr>
          <a:xfrm>
            <a:off x="5928360" y="1719072"/>
            <a:ext cx="548640" cy="5669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35648" y="1684762"/>
            <a:ext cx="1298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>
              <a:spcBef>
                <a:spcPts val="0"/>
              </a:spcBef>
              <a:buClrTx/>
            </a:pPr>
            <a: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259,000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8" t="21664" r="9996" b="23331"/>
          <a:stretch/>
        </p:blipFill>
        <p:spPr>
          <a:xfrm>
            <a:off x="5830769" y="2490903"/>
            <a:ext cx="798631" cy="6332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78749" y="3389293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smtClean="0"/>
              <a:t>Average Talk </a:t>
            </a:r>
            <a:r>
              <a:rPr lang="en-US" sz="1200" b="1" dirty="0" smtClean="0"/>
              <a:t>Time</a:t>
            </a:r>
            <a:endParaRPr lang="en-US" sz="1200" b="1" dirty="0" smtClean="0"/>
          </a:p>
          <a:p>
            <a:pPr algn="r"/>
            <a:r>
              <a:rPr lang="en-US" sz="2200" b="1" dirty="0" smtClean="0">
                <a:solidFill>
                  <a:schemeClr val="tx2"/>
                </a:solidFill>
              </a:rPr>
              <a:t>19 Minutes</a:t>
            </a:r>
          </a:p>
          <a:p>
            <a:pPr algn="r"/>
            <a:r>
              <a:rPr lang="en-US" sz="1000" dirty="0" smtClean="0"/>
              <a:t>OE 21 Minutes</a:t>
            </a:r>
          </a:p>
          <a:p>
            <a:pPr algn="r"/>
            <a:r>
              <a:rPr lang="en-US" sz="1000" dirty="0" smtClean="0"/>
              <a:t>Perpetual 17 Minutes</a:t>
            </a:r>
            <a:endParaRPr lang="en-US" sz="1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944384" y="3519554"/>
            <a:ext cx="608816" cy="519046"/>
            <a:chOff x="4878931" y="1530206"/>
            <a:chExt cx="635287" cy="541614"/>
          </a:xfrm>
        </p:grpSpPr>
        <p:sp>
          <p:nvSpPr>
            <p:cNvPr id="14" name="object 101"/>
            <p:cNvSpPr/>
            <p:nvPr/>
          </p:nvSpPr>
          <p:spPr>
            <a:xfrm>
              <a:off x="4957578" y="1623079"/>
              <a:ext cx="391968" cy="0"/>
            </a:xfrm>
            <a:custGeom>
              <a:avLst/>
              <a:gdLst/>
              <a:ahLst/>
              <a:cxnLst/>
              <a:rect l="l" t="t" r="r" b="b"/>
              <a:pathLst>
                <a:path w="431164">
                  <a:moveTo>
                    <a:pt x="0" y="0"/>
                  </a:moveTo>
                  <a:lnTo>
                    <a:pt x="430745" y="0"/>
                  </a:lnTo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02"/>
            <p:cNvSpPr/>
            <p:nvPr/>
          </p:nvSpPr>
          <p:spPr>
            <a:xfrm>
              <a:off x="4957578" y="1713634"/>
              <a:ext cx="391968" cy="0"/>
            </a:xfrm>
            <a:custGeom>
              <a:avLst/>
              <a:gdLst/>
              <a:ahLst/>
              <a:cxnLst/>
              <a:rect l="l" t="t" r="r" b="b"/>
              <a:pathLst>
                <a:path w="431164">
                  <a:moveTo>
                    <a:pt x="0" y="0"/>
                  </a:moveTo>
                  <a:lnTo>
                    <a:pt x="430745" y="0"/>
                  </a:lnTo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03"/>
            <p:cNvSpPr/>
            <p:nvPr/>
          </p:nvSpPr>
          <p:spPr>
            <a:xfrm>
              <a:off x="4957578" y="1804189"/>
              <a:ext cx="391968" cy="0"/>
            </a:xfrm>
            <a:custGeom>
              <a:avLst/>
              <a:gdLst/>
              <a:ahLst/>
              <a:cxnLst/>
              <a:rect l="l" t="t" r="r" b="b"/>
              <a:pathLst>
                <a:path w="431164">
                  <a:moveTo>
                    <a:pt x="0" y="0"/>
                  </a:moveTo>
                  <a:lnTo>
                    <a:pt x="430745" y="0"/>
                  </a:lnTo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04"/>
            <p:cNvSpPr/>
            <p:nvPr/>
          </p:nvSpPr>
          <p:spPr>
            <a:xfrm>
              <a:off x="5182863" y="1615180"/>
              <a:ext cx="331355" cy="456640"/>
            </a:xfrm>
            <a:custGeom>
              <a:avLst/>
              <a:gdLst/>
              <a:ahLst/>
              <a:cxnLst/>
              <a:rect l="l" t="t" r="r" b="b"/>
              <a:pathLst>
                <a:path w="364489" h="517525">
                  <a:moveTo>
                    <a:pt x="0" y="393979"/>
                  </a:moveTo>
                  <a:lnTo>
                    <a:pt x="34963" y="393979"/>
                  </a:lnTo>
                  <a:lnTo>
                    <a:pt x="237464" y="517321"/>
                  </a:lnTo>
                  <a:lnTo>
                    <a:pt x="237464" y="393979"/>
                  </a:lnTo>
                  <a:lnTo>
                    <a:pt x="286054" y="393979"/>
                  </a:lnTo>
                  <a:lnTo>
                    <a:pt x="316581" y="387817"/>
                  </a:lnTo>
                  <a:lnTo>
                    <a:pt x="341504" y="371013"/>
                  </a:lnTo>
                  <a:lnTo>
                    <a:pt x="358304" y="346085"/>
                  </a:lnTo>
                  <a:lnTo>
                    <a:pt x="364464" y="315556"/>
                  </a:lnTo>
                  <a:lnTo>
                    <a:pt x="364464" y="0"/>
                  </a:lnTo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05"/>
            <p:cNvSpPr/>
            <p:nvPr/>
          </p:nvSpPr>
          <p:spPr>
            <a:xfrm>
              <a:off x="4878931" y="1530206"/>
              <a:ext cx="548986" cy="473449"/>
            </a:xfrm>
            <a:custGeom>
              <a:avLst/>
              <a:gdLst/>
              <a:ahLst/>
              <a:cxnLst/>
              <a:rect l="l" t="t" r="r" b="b"/>
              <a:pathLst>
                <a:path w="603885" h="536575">
                  <a:moveTo>
                    <a:pt x="603758" y="334289"/>
                  </a:moveTo>
                  <a:lnTo>
                    <a:pt x="597596" y="364818"/>
                  </a:lnTo>
                  <a:lnTo>
                    <a:pt x="580793" y="389745"/>
                  </a:lnTo>
                  <a:lnTo>
                    <a:pt x="555869" y="406550"/>
                  </a:lnTo>
                  <a:lnTo>
                    <a:pt x="525348" y="412711"/>
                  </a:lnTo>
                  <a:lnTo>
                    <a:pt x="292684" y="412711"/>
                  </a:lnTo>
                  <a:lnTo>
                    <a:pt x="127000" y="536041"/>
                  </a:lnTo>
                  <a:lnTo>
                    <a:pt x="127000" y="412711"/>
                  </a:lnTo>
                  <a:lnTo>
                    <a:pt x="78422" y="412711"/>
                  </a:lnTo>
                  <a:lnTo>
                    <a:pt x="47898" y="406550"/>
                  </a:lnTo>
                  <a:lnTo>
                    <a:pt x="22971" y="389745"/>
                  </a:lnTo>
                  <a:lnTo>
                    <a:pt x="6163" y="364818"/>
                  </a:lnTo>
                  <a:lnTo>
                    <a:pt x="0" y="334289"/>
                  </a:lnTo>
                  <a:lnTo>
                    <a:pt x="0" y="78422"/>
                  </a:lnTo>
                  <a:lnTo>
                    <a:pt x="6163" y="47893"/>
                  </a:lnTo>
                  <a:lnTo>
                    <a:pt x="22971" y="22966"/>
                  </a:lnTo>
                  <a:lnTo>
                    <a:pt x="47898" y="6161"/>
                  </a:lnTo>
                  <a:lnTo>
                    <a:pt x="78422" y="0"/>
                  </a:lnTo>
                  <a:lnTo>
                    <a:pt x="525348" y="0"/>
                  </a:lnTo>
                  <a:lnTo>
                    <a:pt x="555869" y="6161"/>
                  </a:lnTo>
                  <a:lnTo>
                    <a:pt x="580793" y="22966"/>
                  </a:lnTo>
                  <a:lnTo>
                    <a:pt x="597596" y="47893"/>
                  </a:lnTo>
                  <a:lnTo>
                    <a:pt x="603758" y="78422"/>
                  </a:lnTo>
                  <a:lnTo>
                    <a:pt x="603758" y="334289"/>
                  </a:lnTo>
                  <a:close/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4648200"/>
            <a:ext cx="263510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/>
              <a:t>Quality Evaluation</a:t>
            </a:r>
          </a:p>
          <a:p>
            <a:pPr algn="r"/>
            <a:r>
              <a:rPr lang="en-US" sz="1100" b="1" dirty="0" smtClean="0"/>
              <a:t>Average Score</a:t>
            </a:r>
            <a:r>
              <a:rPr lang="en-US" sz="1100" b="1" dirty="0" smtClean="0"/>
              <a:t> </a:t>
            </a:r>
            <a:endParaRPr lang="en-US" sz="1100" b="1" dirty="0" smtClean="0"/>
          </a:p>
          <a:p>
            <a:pPr algn="r"/>
            <a:r>
              <a:rPr lang="en-US" sz="1050" dirty="0" smtClean="0"/>
              <a:t>OE 88%</a:t>
            </a:r>
          </a:p>
          <a:p>
            <a:pPr algn="r"/>
            <a:r>
              <a:rPr lang="en-US" sz="1050" dirty="0" smtClean="0"/>
              <a:t>Perpetual 90%</a:t>
            </a:r>
            <a:endParaRPr lang="en-US" sz="1050" dirty="0"/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5596361" y="927100"/>
            <a:ext cx="3014239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9pPr>
          </a:lstStyle>
          <a:p>
            <a:pPr algn="ctr"/>
            <a:r>
              <a:rPr lang="en-US" sz="1800" b="1" kern="0" dirty="0" smtClean="0">
                <a:solidFill>
                  <a:schemeClr val="tx1"/>
                </a:solidFill>
              </a:rPr>
              <a:t>2017 At A Glance</a:t>
            </a:r>
            <a:endParaRPr lang="en-US" sz="1800" b="1" kern="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96903" y="4582180"/>
            <a:ext cx="108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89%</a:t>
            </a:r>
            <a:endParaRPr lang="en-US" sz="1050" b="1" dirty="0"/>
          </a:p>
        </p:txBody>
      </p:sp>
      <p:sp>
        <p:nvSpPr>
          <p:cNvPr id="4" name="Rectangle 3"/>
          <p:cNvSpPr/>
          <p:nvPr/>
        </p:nvSpPr>
        <p:spPr>
          <a:xfrm>
            <a:off x="6553200" y="2032084"/>
            <a:ext cx="19340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spcBef>
                <a:spcPts val="0"/>
              </a:spcBef>
              <a:buClrTx/>
            </a:pP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Calls answered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2278" y="2870284"/>
            <a:ext cx="19340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spcBef>
                <a:spcPts val="0"/>
              </a:spcBef>
              <a:buClrTx/>
            </a:pP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Enrollment Events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56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Center – Sample Call</a:t>
            </a:r>
            <a:endParaRPr lang="en-US" dirty="0"/>
          </a:p>
        </p:txBody>
      </p:sp>
      <p:pic>
        <p:nvPicPr>
          <p:cNvPr id="4" name="Greeting and Call Expectation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233087" y="1951037"/>
            <a:ext cx="487363" cy="4873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03" y="1626532"/>
            <a:ext cx="1686801" cy="114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06203" y="53766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200" dirty="0" smtClean="0"/>
              <a:t>Checks </a:t>
            </a:r>
            <a:r>
              <a:rPr lang="en-US" sz="1200" dirty="0"/>
              <a:t>for understanding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200" dirty="0"/>
              <a:t>Asks if additional assistance is needed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200" dirty="0"/>
              <a:t>Closes call professionally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454824" y="1199589"/>
            <a:ext cx="3659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Greeting and Call Expectations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872" y="2891135"/>
            <a:ext cx="327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200" dirty="0" smtClean="0"/>
              <a:t>Maintains </a:t>
            </a:r>
            <a:r>
              <a:rPr lang="en-US" sz="1200" dirty="0"/>
              <a:t>a professional tone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200" dirty="0"/>
              <a:t>Verifies purpose of the call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2889504"/>
            <a:ext cx="3889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200" dirty="0" smtClean="0"/>
              <a:t>Provides </a:t>
            </a:r>
            <a:r>
              <a:rPr lang="en-US" sz="1200" dirty="0"/>
              <a:t>benefit options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200" dirty="0"/>
              <a:t>Explains plan details and out of pocket expenses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5376269"/>
            <a:ext cx="3480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200" dirty="0" smtClean="0"/>
              <a:t>Explains </a:t>
            </a:r>
            <a:r>
              <a:rPr lang="en-US" sz="1200" dirty="0"/>
              <a:t>value of voluntary benefits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200" dirty="0"/>
              <a:t>Discusses financial risk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999" y="1602870"/>
            <a:ext cx="1686801" cy="114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24400" y="121920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Medical Enrollment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09" y="4127944"/>
            <a:ext cx="1692953" cy="119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34192"/>
            <a:ext cx="1707091" cy="119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02776" y="3671888"/>
            <a:ext cx="3412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Voluntary Benefit Enrollment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29177" y="3657600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/>
              <a:t>Closing</a:t>
            </a:r>
            <a:endParaRPr lang="en-US" sz="1800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93607"/>
            <a:ext cx="1636821" cy="119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Accident Insurance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134332" y="5837934"/>
            <a:ext cx="487363" cy="487363"/>
          </a:xfrm>
          <a:prstGeom prst="rect">
            <a:avLst/>
          </a:prstGeom>
        </p:spPr>
      </p:pic>
      <p:pic>
        <p:nvPicPr>
          <p:cNvPr id="14" name="Closing the Call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63862" y="4449541"/>
            <a:ext cx="487363" cy="487363"/>
          </a:xfrm>
          <a:prstGeom prst="rect">
            <a:avLst/>
          </a:prstGeom>
        </p:spPr>
      </p:pic>
      <p:pic>
        <p:nvPicPr>
          <p:cNvPr id="15" name="Critical Illness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" y="5856190"/>
            <a:ext cx="487363" cy="487363"/>
          </a:xfrm>
          <a:prstGeom prst="rect">
            <a:avLst/>
          </a:prstGeom>
        </p:spPr>
      </p:pic>
      <p:pic>
        <p:nvPicPr>
          <p:cNvPr id="16" name="Medical Enrollment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162800" y="19510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1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27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84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644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29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Aon Quality Assurance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2514600" cy="25908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1" dirty="0" smtClean="0">
                <a:cs typeface="Arial" panose="020B0604020202020204" pitchFamily="34" charset="0"/>
              </a:rPr>
              <a:t>QA Preparation</a:t>
            </a:r>
          </a:p>
          <a:p>
            <a:pPr>
              <a:spcBef>
                <a:spcPts val="0"/>
              </a:spcBef>
              <a:buNone/>
            </a:pPr>
            <a:endParaRPr lang="en-US" sz="1800" b="1" dirty="0">
              <a:cs typeface="Arial" panose="020B0604020202020204" pitchFamily="34" charset="0"/>
            </a:endParaRPr>
          </a:p>
          <a:p>
            <a:pPr marL="404813" lvl="2" indent="-171450">
              <a:spcBef>
                <a:spcPts val="0"/>
              </a:spcBef>
              <a:buClrTx/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Onboarding Orientation</a:t>
            </a:r>
          </a:p>
          <a:p>
            <a:pPr marL="68580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rial" panose="020B0604020202020204" pitchFamily="34" charset="0"/>
              </a:rPr>
              <a:t>Benefits</a:t>
            </a:r>
          </a:p>
          <a:p>
            <a:pPr marL="68580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rial" panose="020B0604020202020204" pitchFamily="34" charset="0"/>
              </a:rPr>
              <a:t>Call-Flows &amp; Best Practices</a:t>
            </a:r>
          </a:p>
          <a:p>
            <a:pPr marL="68580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rial" panose="020B0604020202020204" pitchFamily="34" charset="0"/>
              </a:rPr>
              <a:t>VB Presentation Skills</a:t>
            </a:r>
          </a:p>
          <a:p>
            <a:pPr marL="68580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Arial" panose="020B0604020202020204" pitchFamily="34" charset="0"/>
              </a:rPr>
              <a:t>Technology Tools</a:t>
            </a:r>
          </a:p>
          <a:p>
            <a:pPr marL="404813" lvl="2" indent="-17145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Case Training</a:t>
            </a:r>
          </a:p>
          <a:p>
            <a:pPr marL="68580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cs typeface="Arial" panose="020B0604020202020204" pitchFamily="34" charset="0"/>
              </a:rPr>
              <a:t>Client Specifics</a:t>
            </a:r>
          </a:p>
          <a:p>
            <a:pPr marL="68580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cs typeface="Arial" panose="020B0604020202020204" pitchFamily="34" charset="0"/>
              </a:rPr>
              <a:t>Company Culture</a:t>
            </a:r>
          </a:p>
          <a:p>
            <a:pPr marL="404813" lvl="2" indent="-1714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Calibrations</a:t>
            </a:r>
          </a:p>
          <a:p>
            <a:pPr marL="0" indent="0">
              <a:buClr>
                <a:schemeClr val="accent2"/>
              </a:buClr>
              <a:buNone/>
            </a:pPr>
            <a:endParaRPr lang="en-US" sz="1600" dirty="0" smtClean="0"/>
          </a:p>
          <a:p>
            <a:pPr marL="0" indent="0">
              <a:buClr>
                <a:schemeClr val="accent2"/>
              </a:buClr>
              <a:buNone/>
            </a:pPr>
            <a:endParaRPr lang="en-US" sz="1600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4294967295"/>
          </p:nvPr>
        </p:nvSpPr>
        <p:spPr>
          <a:xfrm>
            <a:off x="6248400" y="1219200"/>
            <a:ext cx="2667000" cy="147478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1" dirty="0" smtClean="0">
                <a:cs typeface="Arial" panose="020B0604020202020204" pitchFamily="34" charset="0"/>
              </a:rPr>
              <a:t>Coaching &amp; Feedback</a:t>
            </a:r>
          </a:p>
          <a:p>
            <a:pPr>
              <a:spcBef>
                <a:spcPts val="0"/>
              </a:spcBef>
              <a:buNone/>
            </a:pPr>
            <a:endParaRPr lang="en-US" sz="1800" b="1" dirty="0" smtClean="0">
              <a:cs typeface="Arial" panose="020B0604020202020204" pitchFamily="34" charset="0"/>
            </a:endParaRPr>
          </a:p>
          <a:p>
            <a:pPr marL="404813" lvl="2" indent="-171450">
              <a:spcBef>
                <a:spcPts val="0"/>
              </a:spcBef>
              <a:buClrTx/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Regular 1-1 coaching sessions</a:t>
            </a:r>
          </a:p>
          <a:p>
            <a:pPr marL="404813" lvl="2" indent="-17145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Progress Reports</a:t>
            </a:r>
          </a:p>
          <a:p>
            <a:pPr marL="404813" lvl="2" indent="-17145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Listening Sessions</a:t>
            </a:r>
          </a:p>
          <a:p>
            <a:pPr marL="404813" lvl="2" indent="-17145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Performance Management</a:t>
            </a:r>
            <a:r>
              <a:rPr lang="en-US" sz="1600" dirty="0" smtClean="0">
                <a:cs typeface="Arial" panose="020B0604020202020204" pitchFamily="34" charset="0"/>
              </a:rPr>
              <a:t>	</a:t>
            </a:r>
          </a:p>
          <a:p>
            <a:pPr marL="0" indent="0">
              <a:buClr>
                <a:schemeClr val="accent2"/>
              </a:buClr>
              <a:buNone/>
            </a:pPr>
            <a:endParaRPr lang="en-US" sz="1600" dirty="0"/>
          </a:p>
          <a:p>
            <a:pPr marL="171450" lvl="1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sz="1600" dirty="0" smtClean="0"/>
          </a:p>
          <a:p>
            <a:pPr marL="171450" lvl="1" indent="-1714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sp>
        <p:nvSpPr>
          <p:cNvPr id="21" name="Content Placeholder 2"/>
          <p:cNvSpPr>
            <a:spLocks noGrp="1"/>
          </p:cNvSpPr>
          <p:nvPr>
            <p:ph idx="4294967295"/>
          </p:nvPr>
        </p:nvSpPr>
        <p:spPr>
          <a:xfrm>
            <a:off x="3048000" y="1219200"/>
            <a:ext cx="2895600" cy="46482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1" dirty="0" smtClean="0">
                <a:cs typeface="Arial" panose="020B0604020202020204" pitchFamily="34" charset="0"/>
              </a:rPr>
              <a:t>Call Evaluations</a:t>
            </a:r>
          </a:p>
          <a:p>
            <a:pPr>
              <a:spcBef>
                <a:spcPts val="0"/>
              </a:spcBef>
              <a:buNone/>
            </a:pPr>
            <a:endParaRPr lang="en-US" sz="1800" b="1" dirty="0" smtClean="0">
              <a:cs typeface="Arial" panose="020B0604020202020204" pitchFamily="34" charset="0"/>
            </a:endParaRPr>
          </a:p>
          <a:p>
            <a:pPr marL="404813" lvl="2" indent="-171450">
              <a:spcBef>
                <a:spcPts val="0"/>
              </a:spcBef>
              <a:buClrTx/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Call Criteria</a:t>
            </a:r>
          </a:p>
          <a:p>
            <a:pPr marL="685800" lvl="2" indent="-285750">
              <a:spcBef>
                <a:spcPts val="600"/>
              </a:spcBef>
              <a:buFont typeface="Arial" panose="020B0604020202020204" pitchFamily="34" charset="0"/>
              <a:buChar char="−"/>
            </a:pPr>
            <a:r>
              <a:rPr lang="en-US" dirty="0">
                <a:cs typeface="Arial" panose="020B0604020202020204" pitchFamily="34" charset="0"/>
              </a:rPr>
              <a:t>Call Procedures &amp; Handling</a:t>
            </a:r>
          </a:p>
          <a:p>
            <a:pPr marL="685800" lvl="2" indent="-285750">
              <a:spcBef>
                <a:spcPts val="600"/>
              </a:spcBef>
              <a:buFont typeface="Arial" panose="020B0604020202020204" pitchFamily="34" charset="0"/>
              <a:buChar char="−"/>
            </a:pPr>
            <a:r>
              <a:rPr lang="en-US" dirty="0">
                <a:cs typeface="Arial" panose="020B0604020202020204" pitchFamily="34" charset="0"/>
              </a:rPr>
              <a:t>Benefits</a:t>
            </a:r>
          </a:p>
          <a:p>
            <a:pPr marL="919163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cs typeface="Arial" panose="020B0604020202020204" pitchFamily="34" charset="0"/>
              </a:rPr>
              <a:t>Core &amp; Voluntary Education</a:t>
            </a:r>
          </a:p>
          <a:p>
            <a:pPr marL="919163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cs typeface="Arial" panose="020B0604020202020204" pitchFamily="34" charset="0"/>
              </a:rPr>
              <a:t>Benefit Discussions &amp; Enrollment Services</a:t>
            </a:r>
          </a:p>
          <a:p>
            <a:pPr marL="919163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cs typeface="Arial" panose="020B0604020202020204" pitchFamily="34" charset="0"/>
              </a:rPr>
              <a:t>VB Incorporation</a:t>
            </a:r>
          </a:p>
          <a:p>
            <a:pPr marL="685800" lvl="2" indent="-285750">
              <a:spcBef>
                <a:spcPts val="600"/>
              </a:spcBef>
              <a:buFont typeface="Arial" panose="020B0604020202020204" pitchFamily="34" charset="0"/>
              <a:buChar char="−"/>
            </a:pPr>
            <a:r>
              <a:rPr lang="en-US" dirty="0">
                <a:cs typeface="Arial" panose="020B0604020202020204" pitchFamily="34" charset="0"/>
              </a:rPr>
              <a:t>Customer Service</a:t>
            </a:r>
          </a:p>
          <a:p>
            <a:pPr marL="685800" lvl="2" indent="-285750">
              <a:spcBef>
                <a:spcPts val="600"/>
              </a:spcBef>
              <a:buFont typeface="Arial" panose="020B0604020202020204" pitchFamily="34" charset="0"/>
              <a:buChar char="−"/>
            </a:pPr>
            <a:r>
              <a:rPr lang="en-US" dirty="0">
                <a:cs typeface="Arial" panose="020B0604020202020204" pitchFamily="34" charset="0"/>
              </a:rPr>
              <a:t>Compliance</a:t>
            </a:r>
          </a:p>
          <a:p>
            <a:pPr marL="404813" lvl="2" indent="-1714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Weighting &amp; Range Scoring</a:t>
            </a:r>
          </a:p>
          <a:p>
            <a:pPr marL="404813" lvl="2" indent="-1714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Call Notes</a:t>
            </a:r>
          </a:p>
          <a:p>
            <a:pPr marL="404813" lvl="2" indent="-1714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Frequency</a:t>
            </a:r>
          </a:p>
          <a:p>
            <a:pPr marL="400050" lvl="2" indent="0">
              <a:spcBef>
                <a:spcPts val="0"/>
              </a:spcBef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lvl="1" indent="0">
              <a:spcBef>
                <a:spcPts val="0"/>
              </a:spcBef>
              <a:buClrTx/>
              <a:buNone/>
            </a:pPr>
            <a:endParaRPr lang="en-US" sz="1600" dirty="0" smtClean="0">
              <a:cs typeface="Arial" panose="020B0604020202020204" pitchFamily="34" charset="0"/>
            </a:endParaRPr>
          </a:p>
          <a:p>
            <a:pPr marL="0" indent="0">
              <a:buClr>
                <a:schemeClr val="accent2"/>
              </a:buClr>
              <a:buNone/>
            </a:pPr>
            <a:endParaRPr lang="en-US" sz="1600" dirty="0" smtClean="0"/>
          </a:p>
          <a:p>
            <a:pPr marL="0" indent="0">
              <a:buClr>
                <a:schemeClr val="accent2"/>
              </a:buClr>
              <a:buNone/>
            </a:pPr>
            <a:endParaRPr lang="en-US" sz="1600" dirty="0"/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2895600" y="1219200"/>
            <a:ext cx="0" cy="49377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6096000" y="1219200"/>
            <a:ext cx="0" cy="49377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12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2017 Quality Assurance at a Glance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0631" y="2884089"/>
            <a:ext cx="207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Calls Evaluated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1566208"/>
            <a:ext cx="26799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Average Call </a:t>
            </a:r>
          </a:p>
          <a:p>
            <a:pPr algn="ctr"/>
            <a:r>
              <a:rPr lang="en-US" sz="2000" b="1" dirty="0" smtClean="0"/>
              <a:t>Quality Evaluation </a:t>
            </a:r>
          </a:p>
          <a:p>
            <a:pPr algn="ctr"/>
            <a:endParaRPr lang="en-US" sz="1600" dirty="0" smtClean="0">
              <a:solidFill>
                <a:schemeClr val="tx2"/>
              </a:solidFill>
            </a:endParaRPr>
          </a:p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89</a:t>
            </a:r>
            <a:r>
              <a:rPr lang="en-US" sz="3200" dirty="0" smtClean="0">
                <a:solidFill>
                  <a:schemeClr val="tx2"/>
                </a:solidFill>
              </a:rPr>
              <a:t>%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pPr marL="233363" algn="ctr"/>
            <a:r>
              <a:rPr lang="en-US" sz="1200" dirty="0" smtClean="0"/>
              <a:t>Open Enrollment:  88%</a:t>
            </a:r>
          </a:p>
          <a:p>
            <a:pPr marL="233363" algn="ctr"/>
            <a:r>
              <a:rPr lang="en-US" sz="1200" dirty="0" smtClean="0"/>
              <a:t>New Hire Enrollment: </a:t>
            </a:r>
            <a:r>
              <a:rPr lang="en-US" sz="1200" dirty="0" smtClean="0"/>
              <a:t>90</a:t>
            </a:r>
            <a:r>
              <a:rPr lang="en-US" sz="1200" dirty="0" smtClean="0"/>
              <a:t>%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51699" y="2151281"/>
            <a:ext cx="713482" cy="692497"/>
            <a:chOff x="1945223" y="2945995"/>
            <a:chExt cx="574964" cy="558053"/>
          </a:xfrm>
        </p:grpSpPr>
        <p:sp>
          <p:nvSpPr>
            <p:cNvPr id="12" name="object 94"/>
            <p:cNvSpPr/>
            <p:nvPr/>
          </p:nvSpPr>
          <p:spPr>
            <a:xfrm>
              <a:off x="1945223" y="2945995"/>
              <a:ext cx="574964" cy="558053"/>
            </a:xfrm>
            <a:custGeom>
              <a:avLst/>
              <a:gdLst/>
              <a:ahLst/>
              <a:cxnLst/>
              <a:rect l="l" t="t" r="r" b="b"/>
              <a:pathLst>
                <a:path w="632460" h="632460">
                  <a:moveTo>
                    <a:pt x="622477" y="237185"/>
                  </a:moveTo>
                  <a:lnTo>
                    <a:pt x="626787" y="256352"/>
                  </a:lnTo>
                  <a:lnTo>
                    <a:pt x="629904" y="275939"/>
                  </a:lnTo>
                  <a:lnTo>
                    <a:pt x="631796" y="295906"/>
                  </a:lnTo>
                  <a:lnTo>
                    <a:pt x="632434" y="316217"/>
                  </a:lnTo>
                  <a:lnTo>
                    <a:pt x="629006" y="362944"/>
                  </a:lnTo>
                  <a:lnTo>
                    <a:pt x="619046" y="407543"/>
                  </a:lnTo>
                  <a:lnTo>
                    <a:pt x="603045" y="449524"/>
                  </a:lnTo>
                  <a:lnTo>
                    <a:pt x="581492" y="488399"/>
                  </a:lnTo>
                  <a:lnTo>
                    <a:pt x="554874" y="523677"/>
                  </a:lnTo>
                  <a:lnTo>
                    <a:pt x="523682" y="554870"/>
                  </a:lnTo>
                  <a:lnTo>
                    <a:pt x="488404" y="581488"/>
                  </a:lnTo>
                  <a:lnTo>
                    <a:pt x="449530" y="603043"/>
                  </a:lnTo>
                  <a:lnTo>
                    <a:pt x="407548" y="619045"/>
                  </a:lnTo>
                  <a:lnTo>
                    <a:pt x="362947" y="629005"/>
                  </a:lnTo>
                  <a:lnTo>
                    <a:pt x="316217" y="632434"/>
                  </a:lnTo>
                  <a:lnTo>
                    <a:pt x="269495" y="629005"/>
                  </a:lnTo>
                  <a:lnTo>
                    <a:pt x="224900" y="619045"/>
                  </a:lnTo>
                  <a:lnTo>
                    <a:pt x="182920" y="603043"/>
                  </a:lnTo>
                  <a:lnTo>
                    <a:pt x="144046" y="581488"/>
                  </a:lnTo>
                  <a:lnTo>
                    <a:pt x="108767" y="554870"/>
                  </a:lnTo>
                  <a:lnTo>
                    <a:pt x="77572" y="523677"/>
                  </a:lnTo>
                  <a:lnTo>
                    <a:pt x="50952" y="488399"/>
                  </a:lnTo>
                  <a:lnTo>
                    <a:pt x="29394" y="449524"/>
                  </a:lnTo>
                  <a:lnTo>
                    <a:pt x="13390" y="407543"/>
                  </a:lnTo>
                  <a:lnTo>
                    <a:pt x="3429" y="362944"/>
                  </a:lnTo>
                  <a:lnTo>
                    <a:pt x="0" y="316217"/>
                  </a:lnTo>
                  <a:lnTo>
                    <a:pt x="3429" y="269489"/>
                  </a:lnTo>
                  <a:lnTo>
                    <a:pt x="13390" y="224891"/>
                  </a:lnTo>
                  <a:lnTo>
                    <a:pt x="29394" y="182909"/>
                  </a:lnTo>
                  <a:lnTo>
                    <a:pt x="50952" y="144035"/>
                  </a:lnTo>
                  <a:lnTo>
                    <a:pt x="77572" y="108757"/>
                  </a:lnTo>
                  <a:lnTo>
                    <a:pt x="108767" y="77564"/>
                  </a:lnTo>
                  <a:lnTo>
                    <a:pt x="144046" y="50945"/>
                  </a:lnTo>
                  <a:lnTo>
                    <a:pt x="182920" y="29390"/>
                  </a:lnTo>
                  <a:lnTo>
                    <a:pt x="224900" y="13388"/>
                  </a:lnTo>
                  <a:lnTo>
                    <a:pt x="269495" y="3428"/>
                  </a:lnTo>
                  <a:lnTo>
                    <a:pt x="316217" y="0"/>
                  </a:lnTo>
                  <a:lnTo>
                    <a:pt x="364384" y="3640"/>
                  </a:lnTo>
                  <a:lnTo>
                    <a:pt x="410267" y="14217"/>
                  </a:lnTo>
                  <a:lnTo>
                    <a:pt x="453330" y="31186"/>
                  </a:lnTo>
                  <a:lnTo>
                    <a:pt x="493039" y="54000"/>
                  </a:lnTo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95"/>
            <p:cNvSpPr/>
            <p:nvPr/>
          </p:nvSpPr>
          <p:spPr>
            <a:xfrm>
              <a:off x="2061810" y="3048203"/>
              <a:ext cx="352714" cy="327212"/>
            </a:xfrm>
            <a:custGeom>
              <a:avLst/>
              <a:gdLst/>
              <a:ahLst/>
              <a:cxnLst/>
              <a:rect l="l" t="t" r="r" b="b"/>
              <a:pathLst>
                <a:path w="387985" h="370839">
                  <a:moveTo>
                    <a:pt x="0" y="99161"/>
                  </a:moveTo>
                  <a:lnTo>
                    <a:pt x="14609" y="50703"/>
                  </a:lnTo>
                  <a:lnTo>
                    <a:pt x="53403" y="4940"/>
                  </a:lnTo>
                  <a:lnTo>
                    <a:pt x="59308" y="0"/>
                  </a:lnTo>
                  <a:lnTo>
                    <a:pt x="68262" y="977"/>
                  </a:lnTo>
                  <a:lnTo>
                    <a:pt x="106889" y="42618"/>
                  </a:lnTo>
                  <a:lnTo>
                    <a:pt x="137261" y="81381"/>
                  </a:lnTo>
                  <a:lnTo>
                    <a:pt x="141300" y="86893"/>
                  </a:lnTo>
                  <a:lnTo>
                    <a:pt x="140080" y="94538"/>
                  </a:lnTo>
                  <a:lnTo>
                    <a:pt x="134708" y="98856"/>
                  </a:lnTo>
                  <a:lnTo>
                    <a:pt x="124228" y="107813"/>
                  </a:lnTo>
                  <a:lnTo>
                    <a:pt x="96164" y="138049"/>
                  </a:lnTo>
                  <a:lnTo>
                    <a:pt x="91300" y="148767"/>
                  </a:lnTo>
                  <a:lnTo>
                    <a:pt x="95503" y="154825"/>
                  </a:lnTo>
                  <a:lnTo>
                    <a:pt x="120889" y="188281"/>
                  </a:lnTo>
                  <a:lnTo>
                    <a:pt x="149067" y="218798"/>
                  </a:lnTo>
                  <a:lnTo>
                    <a:pt x="180534" y="245844"/>
                  </a:lnTo>
                  <a:lnTo>
                    <a:pt x="215785" y="268884"/>
                  </a:lnTo>
                  <a:lnTo>
                    <a:pt x="240156" y="281139"/>
                  </a:lnTo>
                  <a:lnTo>
                    <a:pt x="244182" y="280746"/>
                  </a:lnTo>
                  <a:lnTo>
                    <a:pt x="272707" y="244271"/>
                  </a:lnTo>
                  <a:lnTo>
                    <a:pt x="277164" y="237540"/>
                  </a:lnTo>
                  <a:lnTo>
                    <a:pt x="279374" y="234162"/>
                  </a:lnTo>
                  <a:lnTo>
                    <a:pt x="284048" y="226923"/>
                  </a:lnTo>
                  <a:lnTo>
                    <a:pt x="291807" y="224751"/>
                  </a:lnTo>
                  <a:lnTo>
                    <a:pt x="299338" y="229069"/>
                  </a:lnTo>
                  <a:lnTo>
                    <a:pt x="305320" y="232486"/>
                  </a:lnTo>
                  <a:lnTo>
                    <a:pt x="310959" y="236474"/>
                  </a:lnTo>
                  <a:lnTo>
                    <a:pt x="316750" y="240220"/>
                  </a:lnTo>
                  <a:lnTo>
                    <a:pt x="332495" y="250410"/>
                  </a:lnTo>
                  <a:lnTo>
                    <a:pt x="348224" y="260599"/>
                  </a:lnTo>
                  <a:lnTo>
                    <a:pt x="363967" y="270761"/>
                  </a:lnTo>
                  <a:lnTo>
                    <a:pt x="379755" y="280873"/>
                  </a:lnTo>
                  <a:lnTo>
                    <a:pt x="387207" y="288848"/>
                  </a:lnTo>
                  <a:lnTo>
                    <a:pt x="366928" y="326156"/>
                  </a:lnTo>
                  <a:lnTo>
                    <a:pt x="319428" y="362726"/>
                  </a:lnTo>
                  <a:lnTo>
                    <a:pt x="279559" y="370658"/>
                  </a:lnTo>
                  <a:lnTo>
                    <a:pt x="238477" y="364832"/>
                  </a:lnTo>
                  <a:lnTo>
                    <a:pt x="197748" y="348948"/>
                  </a:lnTo>
                  <a:lnTo>
                    <a:pt x="158940" y="326705"/>
                  </a:lnTo>
                  <a:lnTo>
                    <a:pt x="123621" y="301802"/>
                  </a:lnTo>
                  <a:lnTo>
                    <a:pt x="84852" y="268775"/>
                  </a:lnTo>
                  <a:lnTo>
                    <a:pt x="49871" y="230531"/>
                  </a:lnTo>
                  <a:lnTo>
                    <a:pt x="21913" y="188537"/>
                  </a:lnTo>
                  <a:lnTo>
                    <a:pt x="4211" y="144259"/>
                  </a:lnTo>
                  <a:lnTo>
                    <a:pt x="0" y="99161"/>
                  </a:lnTo>
                  <a:close/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286365" y="2226067"/>
            <a:ext cx="1085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3,500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681401" y="3124200"/>
            <a:ext cx="1728799" cy="227259"/>
            <a:chOff x="1239200" y="3119721"/>
            <a:chExt cx="1048512" cy="137832"/>
          </a:xfrm>
        </p:grpSpPr>
        <p:sp>
          <p:nvSpPr>
            <p:cNvPr id="33" name="object 71"/>
            <p:cNvSpPr/>
            <p:nvPr/>
          </p:nvSpPr>
          <p:spPr>
            <a:xfrm>
              <a:off x="1239200" y="3119721"/>
              <a:ext cx="148936" cy="137832"/>
            </a:xfrm>
            <a:custGeom>
              <a:avLst/>
              <a:gdLst/>
              <a:ahLst/>
              <a:cxnLst/>
              <a:rect l="l" t="t" r="r" b="b"/>
              <a:pathLst>
                <a:path w="163830" h="156210">
                  <a:moveTo>
                    <a:pt x="81864" y="0"/>
                  </a:moveTo>
                  <a:lnTo>
                    <a:pt x="107200" y="51269"/>
                  </a:lnTo>
                  <a:lnTo>
                    <a:pt x="163779" y="59499"/>
                  </a:lnTo>
                  <a:lnTo>
                    <a:pt x="122847" y="99415"/>
                  </a:lnTo>
                  <a:lnTo>
                    <a:pt x="132499" y="155778"/>
                  </a:lnTo>
                  <a:lnTo>
                    <a:pt x="81864" y="129159"/>
                  </a:lnTo>
                  <a:lnTo>
                    <a:pt x="31280" y="155778"/>
                  </a:lnTo>
                  <a:lnTo>
                    <a:pt x="40944" y="99415"/>
                  </a:lnTo>
                  <a:lnTo>
                    <a:pt x="0" y="59499"/>
                  </a:lnTo>
                  <a:lnTo>
                    <a:pt x="56591" y="51269"/>
                  </a:lnTo>
                  <a:lnTo>
                    <a:pt x="81864" y="0"/>
                  </a:lnTo>
                  <a:close/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72"/>
            <p:cNvSpPr/>
            <p:nvPr/>
          </p:nvSpPr>
          <p:spPr>
            <a:xfrm>
              <a:off x="1464082" y="3119721"/>
              <a:ext cx="148936" cy="137832"/>
            </a:xfrm>
            <a:custGeom>
              <a:avLst/>
              <a:gdLst/>
              <a:ahLst/>
              <a:cxnLst/>
              <a:rect l="l" t="t" r="r" b="b"/>
              <a:pathLst>
                <a:path w="163830" h="156210">
                  <a:moveTo>
                    <a:pt x="81876" y="0"/>
                  </a:moveTo>
                  <a:lnTo>
                    <a:pt x="107226" y="51269"/>
                  </a:lnTo>
                  <a:lnTo>
                    <a:pt x="163817" y="59499"/>
                  </a:lnTo>
                  <a:lnTo>
                    <a:pt x="122859" y="99415"/>
                  </a:lnTo>
                  <a:lnTo>
                    <a:pt x="132524" y="155778"/>
                  </a:lnTo>
                  <a:lnTo>
                    <a:pt x="81876" y="129159"/>
                  </a:lnTo>
                  <a:lnTo>
                    <a:pt x="31280" y="155778"/>
                  </a:lnTo>
                  <a:lnTo>
                    <a:pt x="40957" y="99415"/>
                  </a:lnTo>
                  <a:lnTo>
                    <a:pt x="0" y="59499"/>
                  </a:lnTo>
                  <a:lnTo>
                    <a:pt x="56591" y="51269"/>
                  </a:lnTo>
                  <a:lnTo>
                    <a:pt x="81876" y="0"/>
                  </a:lnTo>
                  <a:close/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73"/>
            <p:cNvSpPr/>
            <p:nvPr/>
          </p:nvSpPr>
          <p:spPr>
            <a:xfrm>
              <a:off x="1688977" y="3119721"/>
              <a:ext cx="148936" cy="137832"/>
            </a:xfrm>
            <a:custGeom>
              <a:avLst/>
              <a:gdLst/>
              <a:ahLst/>
              <a:cxnLst/>
              <a:rect l="l" t="t" r="r" b="b"/>
              <a:pathLst>
                <a:path w="163830" h="156210">
                  <a:moveTo>
                    <a:pt x="81876" y="0"/>
                  </a:moveTo>
                  <a:lnTo>
                    <a:pt x="107226" y="51269"/>
                  </a:lnTo>
                  <a:lnTo>
                    <a:pt x="163804" y="59499"/>
                  </a:lnTo>
                  <a:lnTo>
                    <a:pt x="122859" y="99415"/>
                  </a:lnTo>
                  <a:lnTo>
                    <a:pt x="132524" y="155778"/>
                  </a:lnTo>
                  <a:lnTo>
                    <a:pt x="81876" y="129159"/>
                  </a:lnTo>
                  <a:lnTo>
                    <a:pt x="31305" y="155778"/>
                  </a:lnTo>
                  <a:lnTo>
                    <a:pt x="40957" y="99415"/>
                  </a:lnTo>
                  <a:lnTo>
                    <a:pt x="0" y="59499"/>
                  </a:lnTo>
                  <a:lnTo>
                    <a:pt x="56603" y="51269"/>
                  </a:lnTo>
                  <a:lnTo>
                    <a:pt x="81876" y="0"/>
                  </a:lnTo>
                  <a:close/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74"/>
            <p:cNvSpPr/>
            <p:nvPr/>
          </p:nvSpPr>
          <p:spPr>
            <a:xfrm>
              <a:off x="1913882" y="3119721"/>
              <a:ext cx="148936" cy="137832"/>
            </a:xfrm>
            <a:custGeom>
              <a:avLst/>
              <a:gdLst/>
              <a:ahLst/>
              <a:cxnLst/>
              <a:rect l="l" t="t" r="r" b="b"/>
              <a:pathLst>
                <a:path w="163830" h="156210">
                  <a:moveTo>
                    <a:pt x="81876" y="0"/>
                  </a:moveTo>
                  <a:lnTo>
                    <a:pt x="107213" y="51269"/>
                  </a:lnTo>
                  <a:lnTo>
                    <a:pt x="163791" y="59499"/>
                  </a:lnTo>
                  <a:lnTo>
                    <a:pt x="122847" y="99415"/>
                  </a:lnTo>
                  <a:lnTo>
                    <a:pt x="132511" y="155778"/>
                  </a:lnTo>
                  <a:lnTo>
                    <a:pt x="81876" y="129159"/>
                  </a:lnTo>
                  <a:lnTo>
                    <a:pt x="31280" y="155778"/>
                  </a:lnTo>
                  <a:lnTo>
                    <a:pt x="40957" y="99415"/>
                  </a:lnTo>
                  <a:lnTo>
                    <a:pt x="0" y="59499"/>
                  </a:lnTo>
                  <a:lnTo>
                    <a:pt x="56578" y="51269"/>
                  </a:lnTo>
                  <a:lnTo>
                    <a:pt x="81876" y="0"/>
                  </a:lnTo>
                  <a:close/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75"/>
            <p:cNvSpPr/>
            <p:nvPr/>
          </p:nvSpPr>
          <p:spPr>
            <a:xfrm>
              <a:off x="2138776" y="3119721"/>
              <a:ext cx="148936" cy="137832"/>
            </a:xfrm>
            <a:custGeom>
              <a:avLst/>
              <a:gdLst/>
              <a:ahLst/>
              <a:cxnLst/>
              <a:rect l="l" t="t" r="r" b="b"/>
              <a:pathLst>
                <a:path w="163830" h="156210">
                  <a:moveTo>
                    <a:pt x="81876" y="0"/>
                  </a:moveTo>
                  <a:lnTo>
                    <a:pt x="107213" y="51269"/>
                  </a:lnTo>
                  <a:lnTo>
                    <a:pt x="163791" y="59499"/>
                  </a:lnTo>
                  <a:lnTo>
                    <a:pt x="122859" y="99415"/>
                  </a:lnTo>
                  <a:lnTo>
                    <a:pt x="132524" y="155778"/>
                  </a:lnTo>
                  <a:lnTo>
                    <a:pt x="81876" y="129159"/>
                  </a:lnTo>
                  <a:lnTo>
                    <a:pt x="31280" y="155778"/>
                  </a:lnTo>
                  <a:lnTo>
                    <a:pt x="40944" y="99415"/>
                  </a:lnTo>
                  <a:lnTo>
                    <a:pt x="0" y="59499"/>
                  </a:lnTo>
                  <a:lnTo>
                    <a:pt x="56591" y="51269"/>
                  </a:lnTo>
                  <a:lnTo>
                    <a:pt x="81876" y="0"/>
                  </a:lnTo>
                  <a:close/>
                </a:path>
              </a:pathLst>
            </a:custGeom>
            <a:ln w="2032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cxnSp>
        <p:nvCxnSpPr>
          <p:cNvPr id="45" name="Straight Connector 44"/>
          <p:cNvCxnSpPr/>
          <p:nvPr/>
        </p:nvCxnSpPr>
        <p:spPr bwMode="auto">
          <a:xfrm>
            <a:off x="2971800" y="2085812"/>
            <a:ext cx="0" cy="14572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5943600" y="2100209"/>
            <a:ext cx="0" cy="14572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6229049" y="1524000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Performance Splits</a:t>
            </a:r>
          </a:p>
        </p:txBody>
      </p:sp>
      <p:graphicFrame>
        <p:nvGraphicFramePr>
          <p:cNvPr id="53" name="Chart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7474689"/>
              </p:ext>
            </p:extLst>
          </p:nvPr>
        </p:nvGraphicFramePr>
        <p:xfrm>
          <a:off x="5867400" y="1921060"/>
          <a:ext cx="3680460" cy="283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9" name="Straight Connector 18"/>
          <p:cNvCxnSpPr/>
          <p:nvPr/>
        </p:nvCxnSpPr>
        <p:spPr bwMode="auto">
          <a:xfrm>
            <a:off x="456669" y="4114800"/>
            <a:ext cx="83143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3276600" y="4267200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Client Escalations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9007" y="4610707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935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62400" y="4724400"/>
            <a:ext cx="1721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Total Escalations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404349" y="510540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0.8%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04349" y="5498068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0.1%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70441" y="5154543"/>
            <a:ext cx="2582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Escalation Rate (of total seen)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77362" y="5559623"/>
            <a:ext cx="2124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Error Rate (of total calls)</a:t>
            </a:r>
          </a:p>
        </p:txBody>
      </p:sp>
    </p:spTree>
    <p:extLst>
      <p:ext uri="{BB962C8B-B14F-4D97-AF65-F5344CB8AC3E}">
        <p14:creationId xmlns:p14="http://schemas.microsoft.com/office/powerpoint/2010/main" val="313630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53" y="1409700"/>
            <a:ext cx="6744694" cy="445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Aon Quality Assurance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5810250" cy="5127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Aon Quality Assurance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3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ce6eb268ef74209b69c023f82e232312aafd74"/>
</p:tagLst>
</file>

<file path=ppt/theme/theme1.xml><?xml version="1.0" encoding="utf-8"?>
<a:theme xmlns:a="http://schemas.openxmlformats.org/drawingml/2006/main" name="Aon-ppt-guide-Print-LTR-4">
  <a:themeElements>
    <a:clrScheme name="Aon Health Core Slides Theme Colors">
      <a:dk1>
        <a:srgbClr val="000000"/>
      </a:dk1>
      <a:lt1>
        <a:srgbClr val="FFFFFF"/>
      </a:lt1>
      <a:dk2>
        <a:srgbClr val="E11B22"/>
      </a:dk2>
      <a:lt2>
        <a:srgbClr val="4D4F53"/>
      </a:lt2>
      <a:accent1>
        <a:srgbClr val="5EB6E4"/>
      </a:accent1>
      <a:accent2>
        <a:srgbClr val="0083A9"/>
      </a:accent2>
      <a:accent3>
        <a:srgbClr val="0039A6"/>
      </a:accent3>
      <a:accent4>
        <a:srgbClr val="003F72"/>
      </a:accent4>
      <a:accent5>
        <a:srgbClr val="C9CAC8"/>
      </a:accent5>
      <a:accent6>
        <a:srgbClr val="4D4F53"/>
      </a:accent6>
      <a:hlink>
        <a:srgbClr val="E11B22"/>
      </a:hlink>
      <a:folHlink>
        <a:srgbClr val="E11B22"/>
      </a:folHlink>
    </a:clrScheme>
    <a:fontScheme name="Aon_PowerPoint_Template_NoImage-3-0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lnDef>
  </a:objectDefaults>
  <a:extraClrSchemeLst>
    <a:extraClrScheme>
      <a:clrScheme name="Aon_PowerPoint_Template_NoImage-3-0 1">
        <a:dk1>
          <a:srgbClr val="000000"/>
        </a:dk1>
        <a:lt1>
          <a:srgbClr val="FFFFFF"/>
        </a:lt1>
        <a:dk2>
          <a:srgbClr val="5EB6E4"/>
        </a:dk2>
        <a:lt2>
          <a:srgbClr val="4D4F53"/>
        </a:lt2>
        <a:accent1>
          <a:srgbClr val="C9CAC8"/>
        </a:accent1>
        <a:accent2>
          <a:srgbClr val="7AB800"/>
        </a:accent2>
        <a:accent3>
          <a:srgbClr val="FFFFFF"/>
        </a:accent3>
        <a:accent4>
          <a:srgbClr val="000000"/>
        </a:accent4>
        <a:accent5>
          <a:srgbClr val="E1E1E0"/>
        </a:accent5>
        <a:accent6>
          <a:srgbClr val="6EA600"/>
        </a:accent6>
        <a:hlink>
          <a:srgbClr val="F0AB00"/>
        </a:hlink>
        <a:folHlink>
          <a:srgbClr val="D3CD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Presentation1" id="{4D40EE9C-30E9-4A94-86DF-C9F6C4AF52FE}" vid="{D74BB695-3466-4BFA-86D5-9322EC3B1EA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Aon-ppt-guide-Print-LTR-4</Template>
  <TotalTime>3757</TotalTime>
  <Words>344</Words>
  <Application>Microsoft Office PowerPoint</Application>
  <PresentationFormat>On-screen Show (4:3)</PresentationFormat>
  <Paragraphs>102</Paragraphs>
  <Slides>6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Aon-ppt-guide-Print-LTR-4</vt:lpstr>
      <vt:lpstr>Enrollment Center</vt:lpstr>
      <vt:lpstr>Enrollment Center – Sample Call</vt:lpstr>
      <vt:lpstr>Aon Quality Assurance</vt:lpstr>
      <vt:lpstr>2017 Quality Assurance at a Glance</vt:lpstr>
      <vt:lpstr>Aon Quality Assurance</vt:lpstr>
      <vt:lpstr>Aon Quality Assurance</vt:lpstr>
    </vt:vector>
  </TitlesOfParts>
  <Company>Aon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Backs</dc:creator>
  <cp:lastModifiedBy>Dani McCauley</cp:lastModifiedBy>
  <cp:revision>228</cp:revision>
  <dcterms:created xsi:type="dcterms:W3CDTF">2017-01-09T19:12:21Z</dcterms:created>
  <dcterms:modified xsi:type="dcterms:W3CDTF">2018-01-22T16:21:11Z</dcterms:modified>
</cp:coreProperties>
</file>